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0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6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6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365125"/>
            <a:ext cx="40450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3200" b="1">
                <a:solidFill>
                  <a:srgbClr val="00008B"/>
                </a:solidFill>
              </a:defRPr>
            </a:pPr>
            <a:r>
              <a:rPr lang="en-US" sz="4400" i="1" u="sng">
                <a:latin typeface="+mj-lt"/>
                <a:ea typeface="+mj-ea"/>
                <a:cs typeface="+mj-cs"/>
              </a:rPr>
              <a:t>Introduction to SLE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" y="1825625"/>
            <a:ext cx="404502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/>
              <a:t>Systemic Lupus Erythematosus (SLE) = autoimmune disease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/>
              <a:t>Immune complex mediated → complement activation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/>
              <a:t>Female : Male ≈ 9 : 1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/>
              <a:t>Associated with HLA B9,DR2,DR3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A6BBE5F-7E42-5496-DB78-A57D859845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99" r="12503" b="3"/>
          <a:stretch>
            <a:fillRect/>
          </a:stretch>
        </p:blipFill>
        <p:spPr>
          <a:xfrm>
            <a:off x="4781190" y="758514"/>
            <a:ext cx="384167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30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4696411" y="687822"/>
            <a:ext cx="4103360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86420" y="921125"/>
            <a:ext cx="593266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8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10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03504" y="802955"/>
            <a:ext cx="3574747" cy="14540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3200" b="1">
                <a:solidFill>
                  <a:srgbClr val="FF8C00"/>
                </a:solidFill>
              </a:defRPr>
            </a:pPr>
            <a:r>
              <a:rPr lang="en-US" sz="3100" i="1" u="sng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Diagnosis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188" y="1743905"/>
            <a:ext cx="3574461" cy="33534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>
              <a:solidFill>
                <a:schemeClr val="tx2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No single confirmatory test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Diagnosis = ≥4 of 11 ACR criteria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: </a:t>
            </a:r>
            <a:r>
              <a:rPr lang="en-US" sz="1600" b="1" i="1">
                <a:solidFill>
                  <a:schemeClr val="tx2"/>
                </a:solidFill>
              </a:rPr>
              <a:t>MD SOAP BRAIN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M</a:t>
            </a:r>
            <a:r>
              <a:rPr lang="en-US" sz="1600">
                <a:solidFill>
                  <a:schemeClr val="tx2"/>
                </a:solidFill>
              </a:rPr>
              <a:t>alar rash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D</a:t>
            </a:r>
            <a:r>
              <a:rPr lang="en-US" sz="1600">
                <a:solidFill>
                  <a:schemeClr val="tx2"/>
                </a:solidFill>
              </a:rPr>
              <a:t>iscoid rash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S</a:t>
            </a:r>
            <a:r>
              <a:rPr lang="en-US" sz="1600">
                <a:solidFill>
                  <a:schemeClr val="tx2"/>
                </a:solidFill>
              </a:rPr>
              <a:t>erositis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O</a:t>
            </a:r>
            <a:r>
              <a:rPr lang="en-US" sz="1600">
                <a:solidFill>
                  <a:schemeClr val="tx2"/>
                </a:solidFill>
              </a:rPr>
              <a:t>ral ulcers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A</a:t>
            </a:r>
            <a:r>
              <a:rPr lang="en-US" sz="1600">
                <a:solidFill>
                  <a:schemeClr val="tx2"/>
                </a:solidFill>
              </a:rPr>
              <a:t>rthritis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P</a:t>
            </a:r>
            <a:r>
              <a:rPr lang="en-US" sz="1600">
                <a:solidFill>
                  <a:schemeClr val="tx2"/>
                </a:solidFill>
              </a:rPr>
              <a:t>hotosensitivity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B</a:t>
            </a:r>
            <a:r>
              <a:rPr lang="en-US" sz="1600">
                <a:solidFill>
                  <a:schemeClr val="tx2"/>
                </a:solidFill>
              </a:rPr>
              <a:t>lood disorders (anemia, thrombocytopenia, leukopenia)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R</a:t>
            </a:r>
            <a:r>
              <a:rPr lang="en-US" sz="1600">
                <a:solidFill>
                  <a:schemeClr val="tx2"/>
                </a:solidFill>
              </a:rPr>
              <a:t>enal disorder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A</a:t>
            </a:r>
            <a:r>
              <a:rPr lang="en-US" sz="1600">
                <a:solidFill>
                  <a:schemeClr val="tx2"/>
                </a:solidFill>
              </a:rPr>
              <a:t>NA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I</a:t>
            </a:r>
            <a:r>
              <a:rPr lang="en-US" sz="1600">
                <a:solidFill>
                  <a:schemeClr val="tx2"/>
                </a:solidFill>
              </a:rPr>
              <a:t>mmunologic (dsDNA, Smith, Histone Abs)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600">
                <a:solidFill>
                  <a:schemeClr val="tx2"/>
                </a:solidFill>
              </a:rPr>
              <a:t>• </a:t>
            </a:r>
            <a:r>
              <a:rPr lang="en-US" sz="1600" b="1" u="sng">
                <a:solidFill>
                  <a:schemeClr val="tx2"/>
                </a:solidFill>
              </a:rPr>
              <a:t>N</a:t>
            </a:r>
            <a:r>
              <a:rPr lang="en-US" sz="1600">
                <a:solidFill>
                  <a:schemeClr val="tx2"/>
                </a:solidFill>
              </a:rPr>
              <a:t>eurologic (seizures, psychosis)</a:t>
            </a:r>
          </a:p>
        </p:txBody>
      </p:sp>
      <p:grpSp>
        <p:nvGrpSpPr>
          <p:cNvPr id="38" name="Group 12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63680" y="-16714"/>
            <a:ext cx="4780320" cy="6874714"/>
            <a:chOff x="5818240" y="-1"/>
            <a:chExt cx="6373761" cy="6874714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14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15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16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صورة 1">
            <a:extLst>
              <a:ext uri="{FF2B5EF4-FFF2-40B4-BE49-F238E27FC236}">
                <a16:creationId xmlns:a16="http://schemas.microsoft.com/office/drawing/2014/main" id="{0632CF2A-7C60-05D3-796D-7A1D7AA83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1294" y="3017020"/>
            <a:ext cx="3106674" cy="17475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8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6" name="Rectangle 10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0"/>
            <a:ext cx="8375586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7" name="Rectangle 12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196" y="0"/>
            <a:ext cx="836676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6676" y="548640"/>
            <a:ext cx="7626096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3200" b="1">
                <a:solidFill>
                  <a:srgbClr val="8B0000"/>
                </a:solidFill>
              </a:defRPr>
            </a:pPr>
            <a:r>
              <a:rPr lang="en-US" sz="3500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Clinical Presentation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758952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6676" y="2481943"/>
            <a:ext cx="7626096" cy="36950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/>
          </a:p>
          <a:p>
            <a:pPr lvl="6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 u="sng"/>
              <a:t>Common</a:t>
            </a:r>
            <a:r>
              <a:rPr lang="en-US" sz="1900"/>
              <a:t> </a:t>
            </a:r>
            <a:r>
              <a:rPr lang="en-US" sz="1900" u="sng"/>
              <a:t>symptoms</a:t>
            </a:r>
            <a:r>
              <a:rPr lang="en-US" sz="1900"/>
              <a:t>: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Serositis (chest pain)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Arthritis (large joints) (Morning stiffness)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Rashes → malar (butterfly), discoid, photosensitivity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    And alopecia </a:t>
            </a:r>
          </a:p>
          <a:p>
            <a:pPr lvl="6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 u="sng"/>
              <a:t>Serious</a:t>
            </a:r>
            <a:r>
              <a:rPr lang="en-US" sz="1900"/>
              <a:t> </a:t>
            </a:r>
            <a:r>
              <a:rPr lang="en-US" sz="1900" u="sng"/>
              <a:t>manifestations</a:t>
            </a:r>
            <a:r>
              <a:rPr lang="en-US" sz="1900"/>
              <a:t>: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Cerebritis (encephalopathy, psychosis, seizures)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Lupus nephritis → progressive renal failure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Pulmonary hemorrhage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• Libman-Sacks endocarditis  )sterile vegetation (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1900"/>
              <a:t> And </a:t>
            </a:r>
            <a:r>
              <a:rPr lang="en-US" sz="1900" b="1" i="1" u="sng"/>
              <a:t>pericarditis</a:t>
            </a:r>
            <a:r>
              <a:rPr lang="en-US" sz="1900"/>
              <a:t> -&gt; most common cardiological manifestation in SLE.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80811" y="136538"/>
            <a:ext cx="257031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6400"/>
                </a:solidFill>
              </a:defRPr>
            </a:pPr>
            <a:r>
              <a:rPr i="1" u="sng" dirty="0"/>
              <a:t>Investigations</a:t>
            </a:r>
          </a:p>
        </p:txBody>
      </p:sp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C239A9C0-4EF2-08BD-0D16-852F011FDE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569230"/>
              </p:ext>
            </p:extLst>
          </p:nvPr>
        </p:nvGraphicFramePr>
        <p:xfrm>
          <a:off x="1527012" y="855820"/>
          <a:ext cx="6623074" cy="5146360"/>
        </p:xfrm>
        <a:graphic>
          <a:graphicData uri="http://schemas.openxmlformats.org/drawingml/2006/table">
            <a:tbl>
              <a:tblPr rtl="1" firstRow="1" bandRow="1">
                <a:tableStyleId>{3C2FFA5D-87B4-456A-9821-1D502468CF0F}</a:tableStyleId>
              </a:tblPr>
              <a:tblGrid>
                <a:gridCol w="3311537">
                  <a:extLst>
                    <a:ext uri="{9D8B030D-6E8A-4147-A177-3AD203B41FA5}">
                      <a16:colId xmlns:a16="http://schemas.microsoft.com/office/drawing/2014/main" val="3295595436"/>
                    </a:ext>
                  </a:extLst>
                </a:gridCol>
                <a:gridCol w="3311537">
                  <a:extLst>
                    <a:ext uri="{9D8B030D-6E8A-4147-A177-3AD203B41FA5}">
                      <a16:colId xmlns:a16="http://schemas.microsoft.com/office/drawing/2014/main" val="467729295"/>
                    </a:ext>
                  </a:extLst>
                </a:gridCol>
              </a:tblGrid>
              <a:tr h="693324">
                <a:tc>
                  <a:txBody>
                    <a:bodyPr/>
                    <a:lstStyle/>
                    <a:p>
                      <a:pPr algn="l" rtl="1"/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Comment</a:t>
                      </a:r>
                      <a:r>
                        <a:rPr lang="ar-EG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 algn="l" rtl="1"/>
                      <a:r>
                        <a:rPr lang="ar-EG" sz="2400" dirty="0" err="1"/>
                        <a:t>Test</a:t>
                      </a:r>
                      <a:r>
                        <a:rPr lang="ar-EG" sz="24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7614225"/>
                  </a:ext>
                </a:extLst>
              </a:tr>
              <a:tr h="710234">
                <a:tc>
                  <a:txBody>
                    <a:bodyPr/>
                    <a:lstStyle/>
                    <a:p>
                      <a:pPr algn="l" rtl="1"/>
                      <a:r>
                        <a:rPr lang="af-ZA" sz="2400" dirty="0"/>
                        <a:t>S</a:t>
                      </a:r>
                      <a:r>
                        <a:rPr lang="ar-EG" sz="2400" dirty="0" err="1"/>
                        <a:t>ensitive</a:t>
                      </a:r>
                      <a:r>
                        <a:rPr lang="ar-EG" sz="2400" dirty="0"/>
                        <a:t>, </a:t>
                      </a:r>
                      <a:r>
                        <a:rPr lang="ar-EG" sz="2400" dirty="0" err="1"/>
                        <a:t>not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specific</a:t>
                      </a:r>
                      <a:endParaRPr lang="ar-E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dirty="0"/>
                        <a:t>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507823"/>
                  </a:ext>
                </a:extLst>
              </a:tr>
              <a:tr h="710234">
                <a:tc>
                  <a:txBody>
                    <a:bodyPr/>
                    <a:lstStyle/>
                    <a:p>
                      <a:pPr algn="l" rtl="1"/>
                      <a:r>
                        <a:rPr lang="af-ZA" sz="2400" b="1" i="1" u="sng" dirty="0"/>
                        <a:t>S</a:t>
                      </a:r>
                      <a:r>
                        <a:rPr lang="ar-EG" sz="2400" b="1" i="1" u="sng" dirty="0" err="1"/>
                        <a:t>pecific</a:t>
                      </a:r>
                      <a:r>
                        <a:rPr lang="ar-EG" sz="2400" b="1" i="1" u="sng" dirty="0"/>
                        <a:t>, </a:t>
                      </a:r>
                      <a:r>
                        <a:rPr lang="ar-EG" sz="2400" b="1" i="1" u="sng" dirty="0" err="1"/>
                        <a:t>correlates</a:t>
                      </a:r>
                      <a:r>
                        <a:rPr lang="ar-EG" sz="2400" b="1" i="1" u="sng" dirty="0"/>
                        <a:t> </a:t>
                      </a:r>
                      <a:r>
                        <a:rPr lang="ar-EG" sz="2400" b="1" i="1" u="sng" dirty="0" err="1"/>
                        <a:t>with</a:t>
                      </a:r>
                      <a:r>
                        <a:rPr lang="ar-EG" sz="2400" b="1" i="1" u="sng" dirty="0"/>
                        <a:t> </a:t>
                      </a:r>
                      <a:r>
                        <a:rPr lang="ar-EG" sz="2400" b="1" i="1" u="sng" dirty="0" err="1"/>
                        <a:t>nephritis</a:t>
                      </a:r>
                      <a:endParaRPr lang="ar-EG" sz="2400" b="1" i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b="1" i="1" u="sng" dirty="0" err="1"/>
                        <a:t>Anti-dsDNA</a:t>
                      </a:r>
                      <a:endParaRPr lang="ar-EG" sz="2400" b="1" i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9861547"/>
                  </a:ext>
                </a:extLst>
              </a:tr>
              <a:tr h="693324">
                <a:tc>
                  <a:txBody>
                    <a:bodyPr/>
                    <a:lstStyle/>
                    <a:p>
                      <a:pPr algn="l" rtl="1"/>
                      <a:r>
                        <a:rPr lang="af-ZA" sz="2400" b="1" i="1" u="sng" dirty="0"/>
                        <a:t>highly specific</a:t>
                      </a:r>
                      <a:endParaRPr lang="ar-EG" sz="2400" b="1" i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b="1" i="1" u="sng" dirty="0" err="1"/>
                        <a:t>Anti-Smith</a:t>
                      </a:r>
                      <a:endParaRPr lang="ar-EG" sz="2400" b="1" i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926839"/>
                  </a:ext>
                </a:extLst>
              </a:tr>
              <a:tr h="693324">
                <a:tc>
                  <a:txBody>
                    <a:bodyPr/>
                    <a:lstStyle/>
                    <a:p>
                      <a:pPr algn="l" rtl="1"/>
                      <a:r>
                        <a:rPr lang="af-ZA" sz="2400" b="1" i="1" u="sng" dirty="0"/>
                        <a:t>D</a:t>
                      </a:r>
                      <a:r>
                        <a:rPr lang="ar-EG" sz="2400" b="1" i="1" u="sng" dirty="0" err="1"/>
                        <a:t>rug-induced</a:t>
                      </a:r>
                      <a:r>
                        <a:rPr lang="ar-EG" sz="2400" b="1" i="1" u="sng" dirty="0"/>
                        <a:t> </a:t>
                      </a:r>
                      <a:r>
                        <a:rPr lang="ar-EG" sz="2400" b="1" i="1" u="sng" dirty="0" err="1"/>
                        <a:t>lupus</a:t>
                      </a:r>
                      <a:endParaRPr lang="ar-EG" sz="2400" b="1" i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b="1" i="1" u="sng" dirty="0" err="1"/>
                        <a:t>Anti-Histone</a:t>
                      </a:r>
                      <a:endParaRPr lang="ar-EG" sz="2400" b="1" i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398308"/>
                  </a:ext>
                </a:extLst>
              </a:tr>
              <a:tr h="710234">
                <a:tc>
                  <a:txBody>
                    <a:bodyPr/>
                    <a:lstStyle/>
                    <a:p>
                      <a:pPr algn="l" rtl="1"/>
                      <a:r>
                        <a:rPr lang="af-ZA" sz="2400" dirty="0"/>
                        <a:t>S</a:t>
                      </a:r>
                      <a:r>
                        <a:rPr lang="ar-EG" sz="2400" dirty="0" err="1"/>
                        <a:t>ign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of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active</a:t>
                      </a:r>
                      <a:r>
                        <a:rPr lang="ar-EG" sz="2400" dirty="0"/>
                        <a:t> SLE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dirty="0"/>
                        <a:t>↓ CRP , C3 </a:t>
                      </a:r>
                      <a:r>
                        <a:rPr lang="ar-EG" sz="2400" dirty="0" err="1"/>
                        <a:t>and</a:t>
                      </a:r>
                      <a:r>
                        <a:rPr lang="ar-EG" sz="2400" dirty="0"/>
                        <a:t> C4</a:t>
                      </a:r>
                    </a:p>
                    <a:p>
                      <a:pPr algn="l" rtl="1"/>
                      <a:r>
                        <a:rPr lang="ar-EG" sz="2400" dirty="0" err="1"/>
                        <a:t>High</a:t>
                      </a:r>
                      <a:r>
                        <a:rPr lang="ar-EG" sz="2400" dirty="0"/>
                        <a:t> ESR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2533733"/>
                  </a:ext>
                </a:extLst>
              </a:tr>
              <a:tr h="710234">
                <a:tc>
                  <a:txBody>
                    <a:bodyPr/>
                    <a:lstStyle/>
                    <a:p>
                      <a:pPr algn="l" rtl="1"/>
                      <a:r>
                        <a:rPr lang="ar-EG" sz="2400" dirty="0"/>
                        <a:t>•  </a:t>
                      </a:r>
                      <a:r>
                        <a:rPr lang="ar-EG" sz="2400" dirty="0" err="1"/>
                        <a:t>if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nephritis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suspected</a:t>
                      </a:r>
                      <a:endParaRPr lang="ar-E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ar-EG" sz="2400" dirty="0" err="1"/>
                        <a:t>Renal</a:t>
                      </a:r>
                      <a:r>
                        <a:rPr lang="ar-EG" sz="2400" dirty="0"/>
                        <a:t> </a:t>
                      </a:r>
                      <a:r>
                        <a:rPr lang="ar-EG" sz="2400" dirty="0" err="1"/>
                        <a:t>biopsy</a:t>
                      </a:r>
                      <a:endParaRPr lang="ar-EG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22576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68836C-A316-8B5B-480F-4C5200B67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2328"/>
            <a:ext cx="8229600" cy="1143000"/>
          </a:xfrm>
        </p:spPr>
        <p:txBody>
          <a:bodyPr/>
          <a:lstStyle/>
          <a:p>
            <a:r>
              <a:rPr lang="ar-EG" b="1" i="1" u="sng" dirty="0" err="1"/>
              <a:t>Drugs</a:t>
            </a:r>
            <a:r>
              <a:rPr lang="ar-EG" b="1" i="1" u="sng" dirty="0"/>
              <a:t> </a:t>
            </a:r>
            <a:r>
              <a:rPr lang="ar-EG" b="1" i="1" u="sng" dirty="0" err="1"/>
              <a:t>induses</a:t>
            </a:r>
            <a:r>
              <a:rPr lang="ar-EG" b="1" i="1" u="sng" dirty="0"/>
              <a:t> SLE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7A6A830-ECFC-D452-BDAF-122A6A802BBB}"/>
              </a:ext>
            </a:extLst>
          </p:cNvPr>
          <p:cNvSpPr txBox="1"/>
          <p:nvPr/>
        </p:nvSpPr>
        <p:spPr>
          <a:xfrm>
            <a:off x="2145046" y="1417638"/>
            <a:ext cx="6156791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ar-EG" sz="2800" b="1" i="1" dirty="0" err="1">
                <a:solidFill>
                  <a:srgbClr val="C00000"/>
                </a:solidFill>
              </a:rPr>
              <a:t>Procainamide</a:t>
            </a:r>
            <a:r>
              <a:rPr lang="ar-EG" sz="2800" dirty="0"/>
              <a:t> ) </a:t>
            </a:r>
            <a:r>
              <a:rPr lang="ar-EG" sz="2800" dirty="0" err="1"/>
              <a:t>the</a:t>
            </a:r>
            <a:r>
              <a:rPr lang="ar-EG" sz="2800" dirty="0"/>
              <a:t> </a:t>
            </a:r>
            <a:r>
              <a:rPr lang="ar-EG" sz="2800" dirty="0" err="1"/>
              <a:t>most</a:t>
            </a:r>
            <a:r>
              <a:rPr lang="ar-EG" sz="2800" dirty="0"/>
              <a:t> </a:t>
            </a:r>
            <a:r>
              <a:rPr lang="ar-EG" sz="2800" dirty="0" err="1"/>
              <a:t>common</a:t>
            </a:r>
            <a:r>
              <a:rPr lang="ar-EG" sz="2800" dirty="0"/>
              <a:t> </a:t>
            </a:r>
            <a:r>
              <a:rPr lang="ar-EG" sz="2800" dirty="0" err="1"/>
              <a:t>one</a:t>
            </a:r>
            <a:r>
              <a:rPr lang="ar-EG" sz="2800" dirty="0"/>
              <a:t> (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ar-EG" sz="2800" dirty="0" err="1"/>
              <a:t>Hydralazine</a:t>
            </a:r>
            <a:r>
              <a:rPr lang="ar-EG" sz="2800" dirty="0"/>
              <a:t> ( </a:t>
            </a:r>
            <a:r>
              <a:rPr lang="ar-EG" sz="2800" dirty="0" err="1"/>
              <a:t>the</a:t>
            </a:r>
            <a:r>
              <a:rPr lang="ar-EG" sz="2800" dirty="0"/>
              <a:t> </a:t>
            </a:r>
            <a:r>
              <a:rPr lang="ar-EG" sz="2800" dirty="0" err="1"/>
              <a:t>second</a:t>
            </a:r>
            <a:r>
              <a:rPr lang="ar-EG" sz="2800" dirty="0"/>
              <a:t> </a:t>
            </a:r>
            <a:r>
              <a:rPr lang="ar-EG" sz="2800" dirty="0" err="1"/>
              <a:t>most</a:t>
            </a:r>
            <a:r>
              <a:rPr lang="ar-EG" sz="2800" dirty="0"/>
              <a:t> </a:t>
            </a:r>
            <a:r>
              <a:rPr lang="ar-EG" sz="2800" dirty="0" err="1"/>
              <a:t>common</a:t>
            </a:r>
            <a:r>
              <a:rPr lang="ar-EG" sz="2800" dirty="0"/>
              <a:t> </a:t>
            </a:r>
            <a:r>
              <a:rPr lang="ar-EG" sz="2800" dirty="0" err="1"/>
              <a:t>one</a:t>
            </a:r>
            <a:r>
              <a:rPr lang="ar-EG" sz="2800" dirty="0"/>
              <a:t> (</a:t>
            </a:r>
          </a:p>
          <a:p>
            <a:pPr algn="ctr"/>
            <a:endParaRPr lang="ar-EG" sz="2800" dirty="0"/>
          </a:p>
          <a:p>
            <a:pPr algn="ctr"/>
            <a:r>
              <a:rPr lang="ar-EG" sz="2800" b="1" i="1" u="sng" dirty="0" err="1"/>
              <a:t>Investigation</a:t>
            </a:r>
            <a:endParaRPr lang="ar-EG" sz="2800" b="1" i="1" u="sng" dirty="0"/>
          </a:p>
          <a:p>
            <a:pPr algn="ctr"/>
            <a:r>
              <a:rPr lang="ar-EG" sz="2800" dirty="0"/>
              <a:t> </a:t>
            </a:r>
            <a:r>
              <a:rPr lang="ar-EG" sz="2800" dirty="0" err="1"/>
              <a:t>anti</a:t>
            </a:r>
            <a:r>
              <a:rPr lang="ar-EG" sz="2800" dirty="0"/>
              <a:t> </a:t>
            </a:r>
            <a:r>
              <a:rPr lang="ar-EG" sz="2800" dirty="0" err="1"/>
              <a:t>histon</a:t>
            </a:r>
            <a:r>
              <a:rPr lang="ar-EG" sz="2800" dirty="0"/>
              <a:t> </a:t>
            </a:r>
            <a:r>
              <a:rPr lang="ar-EG" sz="2800" dirty="0" err="1"/>
              <a:t>antibody</a:t>
            </a:r>
            <a:r>
              <a:rPr lang="ar-EG" sz="2800" dirty="0"/>
              <a:t> </a:t>
            </a:r>
            <a:r>
              <a:rPr lang="ar-EG" sz="2800" dirty="0" err="1"/>
              <a:t>is</a:t>
            </a:r>
            <a:r>
              <a:rPr lang="ar-EG" sz="2800" dirty="0"/>
              <a:t> </a:t>
            </a:r>
            <a:r>
              <a:rPr lang="ar-EG" sz="2800" dirty="0" err="1"/>
              <a:t>the</a:t>
            </a:r>
            <a:r>
              <a:rPr lang="ar-EG" sz="2800" dirty="0"/>
              <a:t> </a:t>
            </a:r>
            <a:r>
              <a:rPr lang="ar-EG" sz="2800" dirty="0" err="1"/>
              <a:t>most</a:t>
            </a:r>
            <a:r>
              <a:rPr lang="ar-EG" sz="2800" dirty="0"/>
              <a:t> </a:t>
            </a:r>
            <a:r>
              <a:rPr lang="ar-EG" sz="2800" dirty="0" err="1"/>
              <a:t>appropriate</a:t>
            </a:r>
            <a:r>
              <a:rPr lang="ar-EG" sz="2800" dirty="0"/>
              <a:t> </a:t>
            </a:r>
            <a:r>
              <a:rPr lang="ar-EG" sz="2800" dirty="0" err="1"/>
              <a:t>test</a:t>
            </a:r>
            <a:endParaRPr lang="ar-EG" sz="2800" dirty="0"/>
          </a:p>
          <a:p>
            <a:pPr algn="ctr"/>
            <a:endParaRPr lang="ar-EG" sz="2800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9E0C3B1-25A3-6945-1F1D-81B44569E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1" y="2276018"/>
            <a:ext cx="2664945" cy="249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137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0699" y="687480"/>
            <a:ext cx="5605629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3200" b="1">
                <a:solidFill>
                  <a:srgbClr val="4B0082"/>
                </a:solidFill>
              </a:defRPr>
            </a:pPr>
            <a:r>
              <a:rPr lang="en-US" sz="3850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Treatment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2321" y="2227943"/>
            <a:ext cx="5033221" cy="37882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100" b="1" i="1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2100" b="1" i="1" dirty="0"/>
              <a:t>• Hydroxychloroquine → for all patients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 sz="21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2100" dirty="0"/>
              <a:t>• NSAIDs → symptom control (arthralgia)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 sz="21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2100" dirty="0"/>
              <a:t>• Steroids → for flares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 sz="21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2100" dirty="0"/>
              <a:t>• Cyclophosphamide IV / Mycophenolate → severe disease (nephritis, cerebritis)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 sz="21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r>
              <a:rPr lang="en-US" sz="2100" dirty="0"/>
              <a:t>• Methotrexate → 2nd line after hydroxychloroquine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</a:defRPr>
            </a:pPr>
            <a:endParaRPr lang="en-US" sz="2100" dirty="0"/>
          </a:p>
          <a:p>
            <a:pPr defTabSz="914400">
              <a:lnSpc>
                <a:spcPct val="90000"/>
              </a:lnSpc>
              <a:spcAft>
                <a:spcPts val="600"/>
              </a:spcAft>
              <a:defRPr sz="2000">
                <a:solidFill>
                  <a:srgbClr val="000000"/>
                </a:solidFill>
              </a:defRPr>
            </a:pPr>
            <a:endParaRPr lang="en-US" sz="2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Graphic 7" descr="أدوية">
            <a:extLst>
              <a:ext uri="{FF2B5EF4-FFF2-40B4-BE49-F238E27FC236}">
                <a16:creationId xmlns:a16="http://schemas.microsoft.com/office/drawing/2014/main" id="{EA3973B9-D07C-B2E0-B716-644A5938E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af-ZA" sz="4700" dirty="0"/>
              <a:t>Case Scenario 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56C8F152-4667-0D7C-0AE9-B024FB9D1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44" y="1732285"/>
            <a:ext cx="8185023" cy="4760590"/>
          </a:xfrm>
        </p:spPr>
        <p:txBody>
          <a:bodyPr>
            <a:normAutofit fontScale="85000" lnSpcReduction="10000"/>
          </a:bodyPr>
          <a:lstStyle/>
          <a:p>
            <a:r>
              <a:rPr lang="af-ZA" dirty="0"/>
              <a:t>A 25-year-old female patient comes to your clinic</a:t>
            </a:r>
            <a:r>
              <a:rPr lang="ar-EG" dirty="0"/>
              <a:t> .</a:t>
            </a:r>
            <a:r>
              <a:rPr lang="af-ZA" dirty="0"/>
              <a:t>She complains of </a:t>
            </a:r>
            <a:r>
              <a:rPr lang="ar-EG" dirty="0"/>
              <a:t>: </a:t>
            </a:r>
            <a:r>
              <a:rPr lang="af-ZA" dirty="0"/>
              <a:t>fatigue and pain in her small joints (hands and wrists), especially in the morning.</a:t>
            </a:r>
            <a:endParaRPr lang="ar-EG" dirty="0"/>
          </a:p>
          <a:p>
            <a:r>
              <a:rPr lang="af-ZA" dirty="0"/>
              <a:t>She also reports that her face develops a rash after sun exposure, and she has mouth ulcers and hair loss.</a:t>
            </a:r>
            <a:r>
              <a:rPr lang="ar-EG" dirty="0"/>
              <a:t>🩺</a:t>
            </a:r>
          </a:p>
          <a:p>
            <a:r>
              <a:rPr lang="ar-EG" dirty="0"/>
              <a:t> </a:t>
            </a:r>
            <a:r>
              <a:rPr lang="af-ZA" dirty="0"/>
              <a:t>Examination: Malar rash, non-erosive arthritis in small joints, mild alopecia</a:t>
            </a:r>
            <a:endParaRPr lang="ar-EG" dirty="0"/>
          </a:p>
          <a:p>
            <a:r>
              <a:rPr lang="ar-EG" dirty="0"/>
              <a:t>🧪 </a:t>
            </a:r>
            <a:r>
              <a:rPr lang="af-ZA" dirty="0"/>
              <a:t>Investigations: CBC → mild anemia, leukopenia</a:t>
            </a:r>
            <a:endParaRPr lang="ar-EG" dirty="0"/>
          </a:p>
          <a:p>
            <a:r>
              <a:rPr lang="af-ZA" dirty="0"/>
              <a:t>ANA → Positive, Anti-dsDNA → Positive, </a:t>
            </a:r>
            <a:endParaRPr lang="ar-EG"/>
          </a:p>
          <a:p>
            <a:r>
              <a:rPr lang="af-ZA"/>
              <a:t>Urine </a:t>
            </a:r>
            <a:r>
              <a:rPr lang="af-ZA" dirty="0"/>
              <a:t>→ Proteinuria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360401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عرض على الشاشة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8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Drugs induses SLE</vt:lpstr>
      <vt:lpstr>عرض تقديمي في PowerPoint</vt:lpstr>
      <vt:lpstr>Case Scenario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subject/>
  <dc:creator/>
  <cp:keywords/>
  <dc:description>generated using python-pptx</dc:description>
  <cp:lastModifiedBy>ali hashem</cp:lastModifiedBy>
  <cp:revision>8</cp:revision>
  <dcterms:created xsi:type="dcterms:W3CDTF">2013-01-27T09:14:16Z</dcterms:created>
  <dcterms:modified xsi:type="dcterms:W3CDTF">2025-10-01T17:12:34Z</dcterms:modified>
  <cp:category/>
</cp:coreProperties>
</file>